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4"/>
  </p:notesMasterIdLst>
  <p:sldIdLst>
    <p:sldId id="256" r:id="rId2"/>
    <p:sldId id="257" r:id="rId3"/>
    <p:sldId id="258" r:id="rId4"/>
    <p:sldId id="264" r:id="rId5"/>
    <p:sldId id="262" r:id="rId6"/>
    <p:sldId id="265" r:id="rId7"/>
    <p:sldId id="266" r:id="rId8"/>
    <p:sldId id="259" r:id="rId9"/>
    <p:sldId id="260" r:id="rId10"/>
    <p:sldId id="261" r:id="rId11"/>
    <p:sldId id="267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1166" y="4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16D4D-5759-478B-A6D0-EBDAB3B46830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19E9A4-AC62-4E0E-B4E4-F0B4E18AB9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21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1DC0C3-128B-4262-9A6F-46F1C550E8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7859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57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404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96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564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51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215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266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3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540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217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8934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722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9174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0908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865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07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F7969-AC33-4FF7-AEB8-98E998AF81D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7D0A2F9-A286-44E3-B293-24DFAE64B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398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107" y="1237964"/>
            <a:ext cx="7766936" cy="1096899"/>
          </a:xfrm>
        </p:spPr>
        <p:txBody>
          <a:bodyPr>
            <a:noAutofit/>
          </a:bodyPr>
          <a:lstStyle/>
          <a:p>
            <a:pPr algn="l"/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Today we will be covering:</a:t>
            </a:r>
          </a:p>
          <a:p>
            <a:pPr algn="l"/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Why we use ESSENTIALS.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Some of the key approaches that we use in KS1.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 chance for you to see how different equipment is used. 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95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87977" y="-403459"/>
            <a:ext cx="9144000" cy="2387600"/>
          </a:xfrm>
        </p:spPr>
        <p:txBody>
          <a:bodyPr/>
          <a:lstStyle/>
          <a:p>
            <a:r>
              <a:rPr lang="en-GB" dirty="0" smtClean="0"/>
              <a:t>Why are we using </a:t>
            </a:r>
            <a:br>
              <a:rPr lang="en-GB" dirty="0" smtClean="0"/>
            </a:br>
            <a:r>
              <a:rPr lang="en-GB" dirty="0" smtClean="0"/>
              <a:t>Herts ESSENTIALS?</a:t>
            </a:r>
            <a:endParaRPr lang="en-GB" dirty="0"/>
          </a:p>
        </p:txBody>
      </p:sp>
      <p:pic>
        <p:nvPicPr>
          <p:cNvPr id="2050" name="Picture 2" descr="Maths-Handouts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063" y="2350769"/>
            <a:ext cx="762000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17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E9990-8BA6-42C4-AF8F-B48BA9A7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14389"/>
            <a:ext cx="8596668" cy="4726974"/>
          </a:xfrm>
        </p:spPr>
        <p:txBody>
          <a:bodyPr/>
          <a:lstStyle/>
          <a:p>
            <a:pPr marL="0" indent="0" algn="l">
              <a:buClr>
                <a:schemeClr val="bg2"/>
              </a:buClr>
            </a:pPr>
            <a:r>
              <a:rPr lang="en-GB" b="0" i="0" u="none" strike="noStrike" dirty="0">
                <a:solidFill>
                  <a:schemeClr val="tx1"/>
                </a:solidFill>
                <a:effectLst/>
                <a:latin typeface="&amp;quot"/>
              </a:rPr>
              <a:t>The national curriculum for mathematics aims to ensure that 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&amp;quot"/>
              </a:rPr>
              <a:t>all pupils:</a:t>
            </a:r>
          </a:p>
          <a:p>
            <a:pPr marL="342900" indent="-342900" algn="l">
              <a:buClr>
                <a:schemeClr val="bg2"/>
              </a:buClr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chemeClr val="tx1"/>
                </a:solidFill>
                <a:effectLst/>
                <a:latin typeface="&amp;quot"/>
              </a:rPr>
              <a:t>become fluent in the fundamentals of mathematics, including through varied and frequent practice with increasingly complex problems over time, so that pupils develop conceptual understanding and the ability to 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&amp;quot"/>
              </a:rPr>
              <a:t>recall and apply knowledge rapidly and accurately</a:t>
            </a:r>
          </a:p>
          <a:p>
            <a:pPr marL="342900" indent="-342900" algn="l">
              <a:buClr>
                <a:schemeClr val="bg2"/>
              </a:buClr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B0F0"/>
                </a:solidFill>
                <a:effectLst/>
                <a:latin typeface="&amp;quot"/>
              </a:rPr>
              <a:t>reason mathematically </a:t>
            </a:r>
            <a:r>
              <a:rPr lang="en-GB" b="0" i="0" u="none" strike="noStrike" dirty="0">
                <a:solidFill>
                  <a:schemeClr val="tx1"/>
                </a:solidFill>
                <a:effectLst/>
                <a:latin typeface="&amp;quot"/>
              </a:rPr>
              <a:t>by following a line of enquiry, conjecturing relationships and generalisations, and developing an argument, justification or proof using mathematical language</a:t>
            </a:r>
          </a:p>
          <a:p>
            <a:pPr marL="342900" indent="-342900" algn="l">
              <a:buClr>
                <a:schemeClr val="bg2"/>
              </a:buClr>
              <a:buFont typeface="Wingdings" panose="05000000000000000000" pitchFamily="2" charset="2"/>
              <a:buChar char="§"/>
            </a:pPr>
            <a:r>
              <a:rPr lang="en-GB" b="0" i="0" u="none" strike="noStrike" dirty="0">
                <a:solidFill>
                  <a:srgbClr val="00B0F0"/>
                </a:solidFill>
                <a:effectLst/>
                <a:latin typeface="&amp;quot"/>
              </a:rPr>
              <a:t>can solve problems </a:t>
            </a:r>
            <a:r>
              <a:rPr lang="en-GB" b="0" i="0" u="none" strike="noStrike" dirty="0">
                <a:solidFill>
                  <a:schemeClr val="tx1"/>
                </a:solidFill>
                <a:effectLst/>
                <a:latin typeface="&amp;quot"/>
              </a:rPr>
              <a:t>by applying their mathematics to a variety of routine and non-routine problems with </a:t>
            </a:r>
            <a:r>
              <a:rPr lang="en-GB" b="0" i="0" u="none" strike="noStrike" dirty="0">
                <a:solidFill>
                  <a:srgbClr val="00B0F0"/>
                </a:solidFill>
                <a:effectLst/>
                <a:latin typeface="&amp;quot"/>
              </a:rPr>
              <a:t>increasing sophistication, including breaking down problems into a series of simpler steps </a:t>
            </a:r>
            <a:r>
              <a:rPr lang="en-GB" b="0" i="0" u="none" strike="noStrike" dirty="0">
                <a:solidFill>
                  <a:schemeClr val="tx1"/>
                </a:solidFill>
                <a:effectLst/>
                <a:latin typeface="&amp;quot"/>
              </a:rPr>
              <a:t>and persevering in seeking solutions.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314C4B-D912-4679-AEDC-2457B7A75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570196"/>
            <a:ext cx="8596668" cy="744192"/>
          </a:xfrm>
        </p:spPr>
        <p:txBody>
          <a:bodyPr>
            <a:normAutofit/>
          </a:bodyPr>
          <a:lstStyle/>
          <a:p>
            <a:r>
              <a:rPr lang="en-GB" dirty="0"/>
              <a:t>A</a:t>
            </a:r>
            <a:r>
              <a:rPr lang="en-GB" dirty="0" smtClean="0"/>
              <a:t>ims </a:t>
            </a:r>
            <a:r>
              <a:rPr lang="en-GB" dirty="0"/>
              <a:t>of the </a:t>
            </a:r>
            <a:r>
              <a:rPr lang="en-GB" dirty="0" smtClean="0"/>
              <a:t>National </a:t>
            </a:r>
            <a:r>
              <a:rPr lang="en-GB" dirty="0"/>
              <a:t>C</a:t>
            </a:r>
            <a:r>
              <a:rPr lang="en-GB" dirty="0" smtClean="0"/>
              <a:t>urriculum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16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877" y="51108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Hundred Square and Number Line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0876182">
            <a:off x="296334" y="1053389"/>
            <a:ext cx="2294466" cy="637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Counting on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 rot="702583">
            <a:off x="6976538" y="1173168"/>
            <a:ext cx="2770975" cy="637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Counting back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46004" y="5443569"/>
            <a:ext cx="3638672" cy="7412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Counting by 2, 5, 10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Printable Hundred Squares Hundred Grid Numbers to 100 KS1 - Et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99" y="1923165"/>
            <a:ext cx="4220483" cy="296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Number Line Poster | Number Line to 10 | Primary Resourc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" t="2637" r="2275" b="52736"/>
          <a:stretch/>
        </p:blipFill>
        <p:spPr bwMode="auto">
          <a:xfrm>
            <a:off x="4789715" y="2068795"/>
            <a:ext cx="5747657" cy="133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0-20 Number Line Display Banner (teacher made) - Twinkl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" t="3001" r="2093" b="52011"/>
          <a:stretch/>
        </p:blipFill>
        <p:spPr bwMode="auto">
          <a:xfrm>
            <a:off x="4778829" y="3622709"/>
            <a:ext cx="5758543" cy="1349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0-30 Number Line Display Banner (teacher made) - Twinkl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" t="3132" r="2117" b="52605"/>
          <a:stretch/>
        </p:blipFill>
        <p:spPr bwMode="auto">
          <a:xfrm>
            <a:off x="4767943" y="5187509"/>
            <a:ext cx="5769429" cy="132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779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3718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Bar Model and Cherry Model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87844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As part of the pictorial method, we draw ‘bars’ or fill in a cherry model to show different parts of out calculations, especially when demonstrating the parts and a whole. </a:t>
            </a:r>
            <a:endParaRPr lang="en-GB" dirty="0"/>
          </a:p>
        </p:txBody>
      </p:sp>
      <p:pic>
        <p:nvPicPr>
          <p:cNvPr id="1026" name="Picture 2" descr="Bar Model Template: 9 Editable Model Templates - Template Sumo | Bar model,  Teaching algebra, Second grade mat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9" t="12188" b="5038"/>
          <a:stretch/>
        </p:blipFill>
        <p:spPr bwMode="auto">
          <a:xfrm rot="5400000">
            <a:off x="1520557" y="2935165"/>
            <a:ext cx="3154011" cy="375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Year 1 Part-Whole Model Game | Classroom Secrets K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646" y="2809456"/>
            <a:ext cx="3505356" cy="36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7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3718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Ten or Twenty Frame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5305" y="1514170"/>
            <a:ext cx="8596668" cy="8784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/>
              <a:t>As part of the pictorial method, we use a ten or twenty frame to represent number to assist in the use of addition, subtraction and quick fire counting.</a:t>
            </a:r>
            <a:endParaRPr lang="en-GB" dirty="0"/>
          </a:p>
        </p:txBody>
      </p:sp>
      <p:pic>
        <p:nvPicPr>
          <p:cNvPr id="6146" name="Picture 2" descr="Clip Art: Ten Frame B&amp;W | Teaching Resou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39" y="3039036"/>
            <a:ext cx="47625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Ten Frames - Lessons - Blendspace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5" t="10651" r="12786"/>
          <a:stretch/>
        </p:blipFill>
        <p:spPr bwMode="auto">
          <a:xfrm>
            <a:off x="5073639" y="2179065"/>
            <a:ext cx="4530589" cy="35008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8235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3718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Counting Clocks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86" y="1514169"/>
            <a:ext cx="10189027" cy="117460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For time, we use clocks that colour code the hour and minute hand to show the difference. We have the numbers showing that there are 5 minutes between each large number to assist in the counting in 5s to find the time when we are moving beyond o’clock, quarter past, half past and quarter to.</a:t>
            </a:r>
            <a:endParaRPr lang="en-GB" dirty="0"/>
          </a:p>
        </p:txBody>
      </p:sp>
      <p:pic>
        <p:nvPicPr>
          <p:cNvPr id="7170" name="Picture 2" descr="Big Time Geared Mini Clock - by Learning Resources LER3675 | Primary I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285" y="2601684"/>
            <a:ext cx="4082144" cy="40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37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938" y="630791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Cuisenaire Rods</a:t>
            </a:r>
            <a:endParaRPr lang="en-GB" sz="5400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0657160">
            <a:off x="677334" y="2160590"/>
            <a:ext cx="1874277" cy="530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Fractions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 rot="20385152">
            <a:off x="1384410" y="4832221"/>
            <a:ext cx="2949406" cy="530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Number Bonds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 rot="659340">
            <a:off x="5239811" y="2885729"/>
            <a:ext cx="2150892" cy="530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Comparison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 rot="927585">
            <a:off x="7478550" y="5883504"/>
            <a:ext cx="1874277" cy="530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Algebra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Learning Resources Cuisenaire Rods Wooden Rods Introductory Set :  Amazon.co.uk: Toys &amp; Ga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534" y="2519082"/>
            <a:ext cx="1766550" cy="197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ooden Cuisenaire Rods Introductory Set - (in a tray) - by Learning  Resources LER7501 | Primary I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963" y="2425770"/>
            <a:ext cx="2088962" cy="208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uisenaire rods - Wikiped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591" y="4865694"/>
            <a:ext cx="2998953" cy="155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85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 smtClean="0">
                <a:latin typeface="Comic Sans MS" panose="030F0702030302020204" pitchFamily="66" charset="0"/>
              </a:rPr>
              <a:t>Base 10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0563271">
            <a:off x="677334" y="2160590"/>
            <a:ext cx="1787192" cy="41714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000" dirty="0" smtClean="0">
                <a:latin typeface="Comic Sans MS" panose="030F0702030302020204" pitchFamily="66" charset="0"/>
              </a:rPr>
              <a:t>Addition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 rot="1035562">
            <a:off x="7153385" y="1720510"/>
            <a:ext cx="2229018" cy="60983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800" dirty="0" smtClean="0">
                <a:latin typeface="Comic Sans MS" panose="030F0702030302020204" pitchFamily="66" charset="0"/>
              </a:rPr>
              <a:t>Subtraction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 rot="20946351">
            <a:off x="947812" y="5119415"/>
            <a:ext cx="2694401" cy="66143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800" dirty="0" smtClean="0">
                <a:latin typeface="Comic Sans MS" panose="030F0702030302020204" pitchFamily="66" charset="0"/>
              </a:rPr>
              <a:t>Multiplication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 rot="1229167">
            <a:off x="5011899" y="3204516"/>
            <a:ext cx="2229018" cy="60983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800" dirty="0" smtClean="0">
                <a:latin typeface="Comic Sans MS" panose="030F0702030302020204" pitchFamily="66" charset="0"/>
              </a:rPr>
              <a:t>Division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 rot="1035562">
            <a:off x="6739725" y="5724199"/>
            <a:ext cx="2229018" cy="60983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3800" dirty="0" smtClean="0">
                <a:latin typeface="Comic Sans MS" panose="030F0702030302020204" pitchFamily="66" charset="0"/>
              </a:rPr>
              <a:t>Place Value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What is Base Ten in Math? - Definition, Facts, and Examp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33" y="2647290"/>
            <a:ext cx="327617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ulti Coloured Base Ten Class Set 184pc | Maths | T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101" y="2548393"/>
            <a:ext cx="2426378" cy="2426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53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987" y="609598"/>
            <a:ext cx="8596668" cy="82475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Bead Strings</a:t>
            </a:r>
            <a:endParaRPr lang="en-GB" sz="5400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0520665">
            <a:off x="677333" y="2160589"/>
            <a:ext cx="1850713" cy="5736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Addition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 rot="714418">
            <a:off x="5333694" y="5462012"/>
            <a:ext cx="2188973" cy="6310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Place Value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 rot="869725">
            <a:off x="4071840" y="2443025"/>
            <a:ext cx="1850713" cy="57364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Multiplication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 rot="20520665">
            <a:off x="1286932" y="5432707"/>
            <a:ext cx="1850713" cy="573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Division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 rot="1268930">
            <a:off x="7705662" y="1918493"/>
            <a:ext cx="1850713" cy="57364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 smtClean="0">
                <a:latin typeface="Comic Sans MS" panose="030F0702030302020204" pitchFamily="66" charset="0"/>
              </a:rPr>
              <a:t>Subtraction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Maths Bead String - 9mm 20 beads - (Pack of 10) | 123 Lear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321" y="2836578"/>
            <a:ext cx="2805339" cy="255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YPO Student's 1-100 Bead String - Pack of 10 | Counting And Sorting | YP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606" y="2447412"/>
            <a:ext cx="2761796" cy="276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11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987" y="609598"/>
            <a:ext cx="8596668" cy="82475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Place Value Cards</a:t>
            </a:r>
            <a:endParaRPr lang="en-GB" sz="5400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793001" y="1720679"/>
            <a:ext cx="6278639" cy="8592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1600" dirty="0" smtClean="0">
                <a:latin typeface="Comic Sans MS" panose="030F0702030302020204" pitchFamily="66" charset="0"/>
              </a:rPr>
              <a:t>Place value cards are used when exploring the splitting of a number into ones, tens and hundreds.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pic>
        <p:nvPicPr>
          <p:cNvPr id="8198" name="Picture 6" descr="Place value arrow cards - Partners in Educ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207"/>
          <a:stretch/>
        </p:blipFill>
        <p:spPr bwMode="auto">
          <a:xfrm>
            <a:off x="1429205" y="2365498"/>
            <a:ext cx="2718254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E1002791 - Place Value Arrow Cards - Pupil | Hope Educatio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3" b="17312"/>
          <a:stretch/>
        </p:blipFill>
        <p:spPr bwMode="auto">
          <a:xfrm>
            <a:off x="4395049" y="2866243"/>
            <a:ext cx="4335294" cy="279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73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174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dirty="0" smtClean="0">
                <a:latin typeface="Comic Sans MS" panose="030F0702030302020204" pitchFamily="66" charset="0"/>
              </a:rPr>
              <a:t>Doing Maths at Home!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67543"/>
            <a:ext cx="9076266" cy="464820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A prominent clock – Digital if necessary but analogue is even better! Place it somewhere where you can talk about the time each day.</a:t>
            </a:r>
          </a:p>
          <a:p>
            <a:r>
              <a:rPr lang="en-GB" dirty="0" smtClean="0"/>
              <a:t>A traditional wall calendar – Calendars help with counting days, spotting number patterns and exploring the passing of time.</a:t>
            </a:r>
          </a:p>
          <a:p>
            <a:r>
              <a:rPr lang="en-GB" dirty="0" smtClean="0"/>
              <a:t>Board games that involve dice or spinners – Helps with counting and the ideas of chance. </a:t>
            </a:r>
          </a:p>
          <a:p>
            <a:r>
              <a:rPr lang="en-GB" dirty="0" smtClean="0"/>
              <a:t>A pack of playing cards – Card games can be adapted in many </a:t>
            </a:r>
            <a:r>
              <a:rPr lang="en-GB" dirty="0" err="1" smtClean="0"/>
              <a:t>waus</a:t>
            </a:r>
            <a:r>
              <a:rPr lang="en-GB" dirty="0" smtClean="0"/>
              <a:t> to learn about number bonds, chance, adding and subtracting.</a:t>
            </a:r>
          </a:p>
          <a:p>
            <a:r>
              <a:rPr lang="en-GB" dirty="0" smtClean="0"/>
              <a:t>Fridge magnets with numbers on – Can be used for a little practise of written method, adding, subtraction, missing numbers on a number line or place value of tens and ones. </a:t>
            </a:r>
          </a:p>
          <a:p>
            <a:r>
              <a:rPr lang="en-GB" dirty="0" smtClean="0"/>
              <a:t>Unusual dice – Dice that do not have traditional 1-6 numbers, hexagonal dice, coloured dice or dice from a board game allow children to be seeing numbers in different ways. </a:t>
            </a:r>
          </a:p>
          <a:p>
            <a:r>
              <a:rPr lang="en-GB" dirty="0" smtClean="0"/>
              <a:t>Hundred Square and/or Numberline – Printed for free online or off this PowerPoint to assist in Maths addition, subtraction, counting in multiples and for children to assist you when completing mental maths.</a:t>
            </a:r>
          </a:p>
          <a:p>
            <a:r>
              <a:rPr lang="en-GB" dirty="0" smtClean="0"/>
              <a:t>Ten Frame and Cherry Model – Printed for free online or off this PowerPoint to assist in Maths homework for addition and subtraction.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42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383</TotalTime>
  <Words>574</Words>
  <Application>Microsoft Office PowerPoint</Application>
  <PresentationFormat>Widescreen</PresentationFormat>
  <Paragraphs>50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&amp;quot</vt:lpstr>
      <vt:lpstr>Arial</vt:lpstr>
      <vt:lpstr>Calibri</vt:lpstr>
      <vt:lpstr>Comic Sans MS</vt:lpstr>
      <vt:lpstr>Trebuchet MS</vt:lpstr>
      <vt:lpstr>Wingdings</vt:lpstr>
      <vt:lpstr>Wingdings 3</vt:lpstr>
      <vt:lpstr>Facet</vt:lpstr>
      <vt:lpstr>PowerPoint Presentation</vt:lpstr>
      <vt:lpstr>Why are we using  Herts ESSENTIALS?</vt:lpstr>
      <vt:lpstr>Aims of the National Curriculum </vt:lpstr>
      <vt:lpstr>Hundred Square and Number Line</vt:lpstr>
      <vt:lpstr>Bar Model and Cherry Model</vt:lpstr>
      <vt:lpstr>Ten or Twenty Frame</vt:lpstr>
      <vt:lpstr>Counting Clocks</vt:lpstr>
      <vt:lpstr>Cuisenaire Rods</vt:lpstr>
      <vt:lpstr>Base 10</vt:lpstr>
      <vt:lpstr>Bead Strings</vt:lpstr>
      <vt:lpstr>Place Value Cards</vt:lpstr>
      <vt:lpstr>Doing Maths at Home!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Lacey Tourney</dc:creator>
  <cp:lastModifiedBy>Lacey Tourney</cp:lastModifiedBy>
  <cp:revision>8</cp:revision>
  <dcterms:created xsi:type="dcterms:W3CDTF">2023-02-08T07:56:30Z</dcterms:created>
  <dcterms:modified xsi:type="dcterms:W3CDTF">2023-02-08T14:20:01Z</dcterms:modified>
</cp:coreProperties>
</file>